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0" r:id="rId2"/>
  </p:sldIdLst>
  <p:sldSz cx="6858000" cy="9144000" type="screen4x3"/>
  <p:notesSz cx="6858000" cy="90646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4" autoAdjust="0"/>
    <p:restoredTop sz="94575" autoAdjust="0"/>
  </p:normalViewPr>
  <p:slideViewPr>
    <p:cSldViewPr snapToGrid="0">
      <p:cViewPr>
        <p:scale>
          <a:sx n="100" d="100"/>
          <a:sy n="100" d="100"/>
        </p:scale>
        <p:origin x="-2130" y="-72"/>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855"/>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8196" name="Rectangle 4"/>
          <p:cNvSpPr>
            <a:spLocks noRot="1" noChangeArrowheads="1" noTextEdit="1"/>
          </p:cNvSpPr>
          <p:nvPr>
            <p:ph type="sldImg" idx="2"/>
          </p:nvPr>
        </p:nvSpPr>
        <p:spPr bwMode="auto">
          <a:xfrm>
            <a:off x="2155825" y="681038"/>
            <a:ext cx="2547938" cy="3397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06888"/>
            <a:ext cx="5486400"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7654" name="Rectangle 6"/>
          <p:cNvSpPr>
            <a:spLocks noGrp="1" noChangeArrowheads="1"/>
          </p:cNvSpPr>
          <p:nvPr>
            <p:ph type="ftr" sz="quarter" idx="4"/>
          </p:nvPr>
        </p:nvSpPr>
        <p:spPr bwMode="auto">
          <a:xfrm>
            <a:off x="0"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27655" name="Rectangle 7"/>
          <p:cNvSpPr>
            <a:spLocks noGrp="1" noChangeArrowheads="1"/>
          </p:cNvSpPr>
          <p:nvPr>
            <p:ph type="sldNum" sz="quarter" idx="5"/>
          </p:nvPr>
        </p:nvSpPr>
        <p:spPr bwMode="auto">
          <a:xfrm>
            <a:off x="3884613"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C013E11-88B6-4389-8361-1D0CFDAA8237}" type="slidenum">
              <a:rPr lang="en-US" altLang="en-US"/>
              <a:pPr>
                <a:defRPr/>
              </a:pPr>
              <a:t>‹#›</a:t>
            </a:fld>
            <a:endParaRPr lang="en-US" altLang="en-US"/>
          </a:p>
        </p:txBody>
      </p:sp>
    </p:spTree>
    <p:extLst>
      <p:ext uri="{BB962C8B-B14F-4D97-AF65-F5344CB8AC3E}">
        <p14:creationId xmlns:p14="http://schemas.microsoft.com/office/powerpoint/2010/main" val="1387351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31711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2133600"/>
            <a:ext cx="6172200" cy="60340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452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5493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42900" y="2133600"/>
            <a:ext cx="6172200" cy="60340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3751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31322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91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283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2144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3672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76464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61929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52"/>
          <p:cNvSpPr>
            <a:spLocks noChangeArrowheads="1"/>
          </p:cNvSpPr>
          <p:nvPr userDrawn="1"/>
        </p:nvSpPr>
        <p:spPr bwMode="auto">
          <a:xfrm>
            <a:off x="3714750" y="4572000"/>
            <a:ext cx="2914650" cy="43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graphicFrame>
        <p:nvGraphicFramePr>
          <p:cNvPr id="1766" name="Group 742"/>
          <p:cNvGraphicFramePr>
            <a:graphicFrameLocks noGrp="1"/>
          </p:cNvGraphicFramePr>
          <p:nvPr/>
        </p:nvGraphicFramePr>
        <p:xfrm>
          <a:off x="123825" y="117475"/>
          <a:ext cx="6581775" cy="741363"/>
        </p:xfrm>
        <a:graphic>
          <a:graphicData uri="http://schemas.openxmlformats.org/drawingml/2006/table">
            <a:tbl>
              <a:tblPr/>
              <a:tblGrid>
                <a:gridCol w="790575"/>
                <a:gridCol w="1571625"/>
                <a:gridCol w="642938"/>
                <a:gridCol w="182562"/>
                <a:gridCol w="1281113"/>
                <a:gridCol w="1204912"/>
                <a:gridCol w="908050"/>
              </a:tblGrid>
              <a:tr h="3111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Name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POW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itchFamily="18" charset="0"/>
                        </a:rPr>
                        <a:t>      / 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45" name="Group 721"/>
          <p:cNvGraphicFramePr>
            <a:graphicFrameLocks noGrp="1"/>
          </p:cNvGraphicFramePr>
          <p:nvPr/>
        </p:nvGraphicFramePr>
        <p:xfrm>
          <a:off x="4705350" y="977900"/>
          <a:ext cx="2000250" cy="2574925"/>
        </p:xfrm>
        <a:graphic>
          <a:graphicData uri="http://schemas.openxmlformats.org/drawingml/2006/table">
            <a:tbl>
              <a:tblPr/>
              <a:tblGrid>
                <a:gridCol w="2000250"/>
              </a:tblGrid>
              <a:tr h="12350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39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 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2" name="Group 728"/>
          <p:cNvGraphicFramePr>
            <a:graphicFrameLocks noGrp="1"/>
          </p:cNvGraphicFramePr>
          <p:nvPr/>
        </p:nvGraphicFramePr>
        <p:xfrm>
          <a:off x="161925" y="4275138"/>
          <a:ext cx="6534150" cy="1549401"/>
        </p:xfrm>
        <a:graphic>
          <a:graphicData uri="http://schemas.openxmlformats.org/drawingml/2006/table">
            <a:tbl>
              <a:tblPr/>
              <a:tblGrid>
                <a:gridCol w="2178050"/>
                <a:gridCol w="2178050"/>
                <a:gridCol w="2178050"/>
              </a:tblGrid>
              <a:tr h="449263">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PROBLEM SOLVING STRATEGIES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365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7" name="Group 733"/>
          <p:cNvGraphicFramePr>
            <a:graphicFrameLocks noGrp="1"/>
          </p:cNvGraphicFramePr>
          <p:nvPr/>
        </p:nvGraphicFramePr>
        <p:xfrm>
          <a:off x="152400" y="5927725"/>
          <a:ext cx="6572250" cy="3084513"/>
        </p:xfrm>
        <a:graphic>
          <a:graphicData uri="http://schemas.openxmlformats.org/drawingml/2006/table">
            <a:tbl>
              <a:tblPr/>
              <a:tblGrid>
                <a:gridCol w="4816475"/>
                <a:gridCol w="1755775"/>
              </a:tblGrid>
              <a:tr h="720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in 4 to 6 sentences the steps you took to find the solution.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Circle (above) the main strategy that you used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Place an X on one strategy (above) that would not work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8825">
                <a:tc>
                  <a:txBody>
                    <a:bodyPr/>
                    <a:lstStyle>
                      <a:lvl1pPr marL="533400" indent="-533400">
                        <a:spcBef>
                          <a:spcPct val="20000"/>
                        </a:spcBef>
                        <a:defRPr sz="2800">
                          <a:solidFill>
                            <a:schemeClr val="tx1"/>
                          </a:solidFill>
                          <a:latin typeface="Times New Roman" pitchFamily="18" charset="0"/>
                        </a:defRPr>
                      </a:lvl1pPr>
                      <a:lvl2pPr marL="914400" indent="-457200">
                        <a:spcBef>
                          <a:spcPct val="20000"/>
                        </a:spcBef>
                        <a:defRPr sz="2400">
                          <a:solidFill>
                            <a:schemeClr val="tx1"/>
                          </a:solidFill>
                          <a:latin typeface="Times New Roman" pitchFamily="18" charset="0"/>
                        </a:defRPr>
                      </a:lvl2pPr>
                      <a:lvl3pPr marL="1295400" indent="-381000">
                        <a:spcBef>
                          <a:spcPct val="20000"/>
                        </a:spcBef>
                        <a:defRPr sz="2000">
                          <a:solidFill>
                            <a:schemeClr val="tx1"/>
                          </a:solidFill>
                          <a:latin typeface="Times New Roman" pitchFamily="18" charset="0"/>
                        </a:defRPr>
                      </a:lvl3pPr>
                      <a:lvl4pPr marL="1714500" indent="-342900">
                        <a:spcBef>
                          <a:spcPct val="20000"/>
                        </a:spcBef>
                        <a:defRPr>
                          <a:solidFill>
                            <a:schemeClr val="tx1"/>
                          </a:solidFill>
                          <a:latin typeface="Times New Roman" pitchFamily="18" charset="0"/>
                        </a:defRPr>
                      </a:lvl4pPr>
                      <a:lvl5pPr marL="2171700" indent="-342900">
                        <a:spcBef>
                          <a:spcPct val="20000"/>
                        </a:spcBef>
                        <a:defRPr>
                          <a:solidFill>
                            <a:schemeClr val="tx1"/>
                          </a:solidFill>
                          <a:latin typeface="Times New Roman" pitchFamily="18" charset="0"/>
                        </a:defRPr>
                      </a:lvl5pPr>
                      <a:lvl6pPr marL="2628900" indent="-342900" eaLnBrk="0" fontAlgn="base" hangingPunct="0">
                        <a:spcBef>
                          <a:spcPct val="20000"/>
                        </a:spcBef>
                        <a:spcAft>
                          <a:spcPct val="0"/>
                        </a:spcAft>
                        <a:defRPr>
                          <a:solidFill>
                            <a:schemeClr val="tx1"/>
                          </a:solidFill>
                          <a:latin typeface="Times New Roman" pitchFamily="18" charset="0"/>
                        </a:defRPr>
                      </a:lvl6pPr>
                      <a:lvl7pPr marL="3086100" indent="-342900" eaLnBrk="0" fontAlgn="base" hangingPunct="0">
                        <a:spcBef>
                          <a:spcPct val="20000"/>
                        </a:spcBef>
                        <a:spcAft>
                          <a:spcPct val="0"/>
                        </a:spcAft>
                        <a:defRPr>
                          <a:solidFill>
                            <a:schemeClr val="tx1"/>
                          </a:solidFill>
                          <a:latin typeface="Times New Roman" pitchFamily="18" charset="0"/>
                        </a:defRPr>
                      </a:lvl7pPr>
                      <a:lvl8pPr marL="3543300" indent="-342900" eaLnBrk="0" fontAlgn="base" hangingPunct="0">
                        <a:spcBef>
                          <a:spcPct val="20000"/>
                        </a:spcBef>
                        <a:spcAft>
                          <a:spcPct val="0"/>
                        </a:spcAft>
                        <a:defRPr>
                          <a:solidFill>
                            <a:schemeClr val="tx1"/>
                          </a:solidFill>
                          <a:latin typeface="Times New Roman" pitchFamily="18" charset="0"/>
                        </a:defRPr>
                      </a:lvl8pPr>
                      <a:lvl9pPr marL="4000500" indent="-342900" eaLnBrk="0" fontAlgn="base" hangingPunct="0">
                        <a:spcBef>
                          <a:spcPct val="20000"/>
                        </a:spcBef>
                        <a:spcAft>
                          <a:spcPct val="0"/>
                        </a:spcAft>
                        <a:defRPr>
                          <a:solidFill>
                            <a:schemeClr val="tx1"/>
                          </a:solidFill>
                          <a:latin typeface="Times New Roman" pitchFamily="18" charset="0"/>
                        </a:defRPr>
                      </a:lvl9pPr>
                    </a:lstStyle>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 </a:t>
                      </a:r>
                    </a:p>
                    <a:p>
                      <a:pPr marL="533400" marR="0" lvl="0" indent="-533400" algn="l" defTabSz="914400" rtl="0" eaLnBrk="0" fontAlgn="base" latinLnBrk="0" hangingPunct="0">
                        <a:lnSpc>
                          <a:spcPct val="100000"/>
                        </a:lnSpc>
                        <a:spcBef>
                          <a:spcPct val="20000"/>
                        </a:spcBef>
                        <a:spcAft>
                          <a:spcPct val="0"/>
                        </a:spcAft>
                        <a:buClrTx/>
                        <a:buSzTx/>
                        <a:buFontTx/>
                        <a:buNone/>
                        <a:tabLst/>
                      </a:pPr>
                      <a:endParaRPr kumimoji="0" lang="en-US" altLang="en-US" sz="1200" b="0" i="0" u="none" strike="noStrike" cap="none" normalizeH="0" baseline="0" smtClean="0">
                        <a:ln>
                          <a:noFill/>
                        </a:ln>
                        <a:solidFill>
                          <a:schemeClr val="tx1"/>
                        </a:solidFill>
                        <a:effectLst/>
                        <a:latin typeface="Times New Roman" pitchFamily="18" charset="0"/>
                      </a:endParaRPr>
                    </a:p>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		YES		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562350" y="134938"/>
            <a:ext cx="6334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200"/>
              <a:t>Acc - 3</a:t>
            </a:r>
          </a:p>
        </p:txBody>
      </p:sp>
      <p:sp>
        <p:nvSpPr>
          <p:cNvPr id="2051" name="Text Box 44"/>
          <p:cNvSpPr txBox="1">
            <a:spLocks noChangeArrowheads="1"/>
          </p:cNvSpPr>
          <p:nvPr/>
        </p:nvSpPr>
        <p:spPr bwMode="auto">
          <a:xfrm>
            <a:off x="209550" y="1000125"/>
            <a:ext cx="4238625" cy="16383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400"/>
              <a:t>Lima beans come in 3-pound and 5-pound bags which cost $1.15 and $1.63 respectively.  Since you LOVE lima beans, you wish to purchase at least 17 pounds of lima beans to eat at home over the next week.  How many of each should you buy to have at least 17 pounds of lima beans at the lowest cost?  What is the lowest cost?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5490</TotalTime>
  <Words>73</Words>
  <Application>Microsoft Office PowerPoint</Application>
  <PresentationFormat>On-screen Show (4:3)</PresentationFormat>
  <Paragraphs>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Times New Roman</vt:lpstr>
      <vt:lpstr>Arial</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112</cp:revision>
  <cp:lastPrinted>2001-04-26T02:59:36Z</cp:lastPrinted>
  <dcterms:created xsi:type="dcterms:W3CDTF">2000-09-03T02:04:07Z</dcterms:created>
  <dcterms:modified xsi:type="dcterms:W3CDTF">2014-05-03T20:40:08Z</dcterms:modified>
</cp:coreProperties>
</file>